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20"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FB8E73-F1EF-4CCF-9A7E-CC845263FE40}"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3015528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B8E73-F1EF-4CCF-9A7E-CC845263FE40}"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209055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B8E73-F1EF-4CCF-9A7E-CC845263FE40}"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827983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B8E73-F1EF-4CCF-9A7E-CC845263FE40}"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3368926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FB8E73-F1EF-4CCF-9A7E-CC845263FE40}" type="datetimeFigureOut">
              <a:rPr lang="en-US" smtClean="0"/>
              <a:t>10/17/14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18590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FB8E73-F1EF-4CCF-9A7E-CC845263FE40}" type="datetimeFigureOut">
              <a:rPr lang="en-US" smtClean="0"/>
              <a:t>10/17/14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3607583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FB8E73-F1EF-4CCF-9A7E-CC845263FE40}" type="datetimeFigureOut">
              <a:rPr lang="en-US" smtClean="0"/>
              <a:t>10/17/14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1685830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FB8E73-F1EF-4CCF-9A7E-CC845263FE40}" type="datetimeFigureOut">
              <a:rPr lang="en-US" smtClean="0"/>
              <a:t>10/17/14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3713795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FB8E73-F1EF-4CCF-9A7E-CC845263FE40}" type="datetimeFigureOut">
              <a:rPr lang="en-US" smtClean="0"/>
              <a:t>10/17/14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2109366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B8E73-F1EF-4CCF-9A7E-CC845263FE40}" type="datetimeFigureOut">
              <a:rPr lang="en-US" smtClean="0"/>
              <a:t>10/17/14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23061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B8E73-F1EF-4CCF-9A7E-CC845263FE40}" type="datetimeFigureOut">
              <a:rPr lang="en-US" smtClean="0"/>
              <a:t>10/17/14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E5F3E-93E8-41AC-B761-BD1DCBF5AF84}" type="slidenum">
              <a:rPr lang="en-US" smtClean="0"/>
              <a:t>‹#›</a:t>
            </a:fld>
            <a:endParaRPr lang="en-US"/>
          </a:p>
        </p:txBody>
      </p:sp>
    </p:spTree>
    <p:extLst>
      <p:ext uri="{BB962C8B-B14F-4D97-AF65-F5344CB8AC3E}">
        <p14:creationId xmlns:p14="http://schemas.microsoft.com/office/powerpoint/2010/main" val="16054821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FB8E73-F1EF-4CCF-9A7E-CC845263FE40}" type="datetimeFigureOut">
              <a:rPr lang="en-US" smtClean="0"/>
              <a:t>10/17/14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E5F3E-93E8-41AC-B761-BD1DCBF5AF84}" type="slidenum">
              <a:rPr lang="en-US" smtClean="0"/>
              <a:t>‹#›</a:t>
            </a:fld>
            <a:endParaRPr lang="en-US"/>
          </a:p>
        </p:txBody>
      </p:sp>
    </p:spTree>
    <p:extLst>
      <p:ext uri="{BB962C8B-B14F-4D97-AF65-F5344CB8AC3E}">
        <p14:creationId xmlns:p14="http://schemas.microsoft.com/office/powerpoint/2010/main" val="3893757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 Id="rId3"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wmf"/><Relationship Id="rId3" Type="http://schemas.openxmlformats.org/officeDocument/2006/relationships/image" Target="../media/image9.wmf"/></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4" Type="http://schemas.openxmlformats.org/officeDocument/2006/relationships/image" Target="../media/image12.wmf"/><Relationship Id="rId1" Type="http://schemas.openxmlformats.org/officeDocument/2006/relationships/slideLayout" Target="../slideLayouts/slideLayout7.xml"/><Relationship Id="rId2" Type="http://schemas.openxmlformats.org/officeDocument/2006/relationships/image" Target="../media/image10.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Chemistry</a:t>
            </a:r>
            <a:endParaRPr lang="en-US" dirty="0"/>
          </a:p>
        </p:txBody>
      </p:sp>
      <p:sp>
        <p:nvSpPr>
          <p:cNvPr id="3" name="Subtitle 2"/>
          <p:cNvSpPr>
            <a:spLocks noGrp="1"/>
          </p:cNvSpPr>
          <p:nvPr>
            <p:ph type="subTitle" idx="1"/>
          </p:nvPr>
        </p:nvSpPr>
        <p:spPr/>
        <p:txBody>
          <a:bodyPr/>
          <a:lstStyle/>
          <a:p>
            <a:r>
              <a:rPr lang="en-US" dirty="0" smtClean="0"/>
              <a:t>Lecture 7d</a:t>
            </a:r>
          </a:p>
          <a:p>
            <a:r>
              <a:rPr lang="en-US" dirty="0" smtClean="0"/>
              <a:t>Temperature and Phase Transitions</a:t>
            </a:r>
            <a:endParaRPr lang="en-US" dirty="0"/>
          </a:p>
        </p:txBody>
      </p:sp>
    </p:spTree>
    <p:extLst>
      <p:ext uri="{BB962C8B-B14F-4D97-AF65-F5344CB8AC3E}">
        <p14:creationId xmlns:p14="http://schemas.microsoft.com/office/powerpoint/2010/main" val="1452134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00"/>
            <a:ext cx="5334000" cy="374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Text Box 5"/>
          <p:cNvSpPr txBox="1">
            <a:spLocks noChangeArrowheads="1"/>
          </p:cNvSpPr>
          <p:nvPr/>
        </p:nvSpPr>
        <p:spPr bwMode="auto">
          <a:xfrm>
            <a:off x="914400" y="0"/>
            <a:ext cx="3124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The phase diagram for water.</a:t>
            </a:r>
          </a:p>
        </p:txBody>
      </p:sp>
      <p:sp>
        <p:nvSpPr>
          <p:cNvPr id="60420" name="Text Box 7"/>
          <p:cNvSpPr txBox="1">
            <a:spLocks noChangeArrowheads="1"/>
          </p:cNvSpPr>
          <p:nvPr/>
        </p:nvSpPr>
        <p:spPr bwMode="auto">
          <a:xfrm>
            <a:off x="4648200" y="2362200"/>
            <a:ext cx="4114800"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You must be able to look at a phase diagram and determine a substance’s phase based on given temperature and pressure.</a:t>
            </a:r>
          </a:p>
          <a:p>
            <a:pPr>
              <a:spcBef>
                <a:spcPct val="50000"/>
              </a:spcBef>
            </a:pPr>
            <a:r>
              <a:rPr lang="en-US"/>
              <a:t>Lets look at some other substances.</a:t>
            </a:r>
          </a:p>
        </p:txBody>
      </p:sp>
      <p:sp>
        <p:nvSpPr>
          <p:cNvPr id="60421" name="Rectangle 8"/>
          <p:cNvSpPr>
            <a:spLocks noChangeArrowheads="1"/>
          </p:cNvSpPr>
          <p:nvPr/>
        </p:nvSpPr>
        <p:spPr bwMode="auto">
          <a:xfrm>
            <a:off x="8355013" y="725328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a:p>
        </p:txBody>
      </p:sp>
    </p:spTree>
    <p:extLst>
      <p:ext uri="{BB962C8B-B14F-4D97-AF65-F5344CB8AC3E}">
        <p14:creationId xmlns:p14="http://schemas.microsoft.com/office/powerpoint/2010/main" val="1740301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0" y="228600"/>
            <a:ext cx="91440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2000">
                <a:solidFill>
                  <a:srgbClr val="000000"/>
                </a:solidFill>
                <a:latin typeface="Lucida Grande" charset="0"/>
              </a:rPr>
              <a:t>A phase diagram for carbon dioxide illustrates the more common forward slope of the melting point line. Notice that the triple point of carbon dioxide is well above 1 atmosphere. Notice also that at 1 atmosphere carbon dioxide can only be the solid or the gas. Liquid carbon dioxide does not exist at 1 atmosphere. Dry ice (solid carbon dioxide) has a temperature of -78.5 degrees F (-61 degrees C, 212 K) at room pressure, which is why you can get a serious burn (actually frostbite) from holding it in your hands. Although carbon dioxide liquid doesn't exist at normal room pressures, it does exist at slightly elevated pressure. </a:t>
            </a:r>
          </a:p>
        </p:txBody>
      </p:sp>
      <p:pic>
        <p:nvPicPr>
          <p:cNvPr id="614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3416300"/>
            <a:ext cx="6413500"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6393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4953000" y="990600"/>
            <a:ext cx="41910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2000">
                <a:solidFill>
                  <a:srgbClr val="000000"/>
                </a:solidFill>
                <a:latin typeface="Lucida Grande" charset="0"/>
              </a:rPr>
              <a:t>At left is a qualitative phase diagram for nitrogen. Its triple point occurs at an atmospheric pressure of 0.123 and a temperature of 63.15 K. At lower pressures, nitrogen will sublimate. Remember this point when we discuss Triton, a moon of Neptune, towards the end of the quarter. The normal melting and boiling point for nitrogen (that is, at 1 atmos.) is 63.3 and 77.4 K (-320 degrees F!!) respectively. Liquid nitrogen is cold.</a:t>
            </a:r>
          </a:p>
        </p:txBody>
      </p:sp>
      <p:pic>
        <p:nvPicPr>
          <p:cNvPr id="624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00"/>
            <a:ext cx="47625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2241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533400"/>
            <a:ext cx="7302500" cy="562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2465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2895600" y="304800"/>
            <a:ext cx="3657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4000"/>
              <a:t>The Exception</a:t>
            </a:r>
          </a:p>
        </p:txBody>
      </p:sp>
      <p:sp>
        <p:nvSpPr>
          <p:cNvPr id="56323" name="Text Box 3"/>
          <p:cNvSpPr txBox="1">
            <a:spLocks noChangeArrowheads="1"/>
          </p:cNvSpPr>
          <p:nvPr/>
        </p:nvSpPr>
        <p:spPr bwMode="auto">
          <a:xfrm>
            <a:off x="609600" y="1143000"/>
            <a:ext cx="7696200"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As water cools, the molecules expand rather than move closer together.  This is due to the shape of the molecule.  So more space between the molecules allows ice to be larger than liquid water…this is why ice floats.</a:t>
            </a:r>
          </a:p>
        </p:txBody>
      </p:sp>
      <p:pic>
        <p:nvPicPr>
          <p:cNvPr id="563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572000"/>
            <a:ext cx="195262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4572000"/>
            <a:ext cx="1905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Rectangle 6"/>
          <p:cNvSpPr>
            <a:spLocks noChangeArrowheads="1"/>
          </p:cNvSpPr>
          <p:nvPr/>
        </p:nvSpPr>
        <p:spPr bwMode="auto">
          <a:xfrm>
            <a:off x="2971800" y="2836863"/>
            <a:ext cx="4114800" cy="402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ct val="20000"/>
              </a:spcBef>
              <a:buFontTx/>
              <a:buChar char="•"/>
            </a:pPr>
            <a:r>
              <a:rPr lang="en-US">
                <a:latin typeface="Times New Roman" charset="0"/>
              </a:rPr>
              <a:t>Water molecules found in liquid form.  Notice the compact nature of the</a:t>
            </a:r>
            <a:r>
              <a:rPr lang="en-US">
                <a:latin typeface="Times New Roman" charset="0"/>
                <a:sym typeface="Symbol" charset="2"/>
              </a:rPr>
              <a:t> </a:t>
            </a:r>
            <a:r>
              <a:rPr lang="en-US">
                <a:latin typeface="Times New Roman" charset="0"/>
              </a:rPr>
              <a:t>molecules.</a:t>
            </a:r>
          </a:p>
          <a:p>
            <a:pPr eaLnBrk="1" hangingPunct="1">
              <a:spcBef>
                <a:spcPct val="20000"/>
              </a:spcBef>
              <a:buFontTx/>
              <a:buChar char="•"/>
            </a:pPr>
            <a:r>
              <a:rPr lang="en-US">
                <a:latin typeface="Times New Roman" charset="0"/>
              </a:rPr>
              <a:t>Water molecules found in solid form.  Notice the molecules have spread    </a:t>
            </a:r>
            <a:r>
              <a:rPr lang="en-US">
                <a:latin typeface="Times New Roman" charset="0"/>
                <a:sym typeface="Symbol" charset="2"/>
              </a:rPr>
              <a:t></a:t>
            </a:r>
            <a:r>
              <a:rPr lang="en-US">
                <a:latin typeface="Times New Roman" charset="0"/>
              </a:rPr>
              <a:t> further apart than in liquid form.</a:t>
            </a:r>
          </a:p>
        </p:txBody>
      </p:sp>
      <p:sp>
        <p:nvSpPr>
          <p:cNvPr id="56327" name="Line 7"/>
          <p:cNvSpPr>
            <a:spLocks noChangeShapeType="1"/>
          </p:cNvSpPr>
          <p:nvPr/>
        </p:nvSpPr>
        <p:spPr bwMode="auto">
          <a:xfrm flipH="1">
            <a:off x="2286000" y="3124200"/>
            <a:ext cx="838200" cy="1371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4264148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533400" y="304800"/>
            <a:ext cx="81264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a:t>Temperature Depression and Elevation</a:t>
            </a:r>
          </a:p>
        </p:txBody>
      </p:sp>
      <p:pic>
        <p:nvPicPr>
          <p:cNvPr id="645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1238" y="4564063"/>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6" name="Text Box 4"/>
          <p:cNvSpPr txBox="1">
            <a:spLocks noChangeArrowheads="1"/>
          </p:cNvSpPr>
          <p:nvPr/>
        </p:nvSpPr>
        <p:spPr bwMode="auto">
          <a:xfrm>
            <a:off x="381000" y="1371600"/>
            <a:ext cx="8229600" cy="372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Have you ever put salt into a pot of water to cook pasta?  What for?  </a:t>
            </a:r>
          </a:p>
          <a:p>
            <a:pPr>
              <a:spcBef>
                <a:spcPct val="50000"/>
              </a:spcBef>
            </a:pPr>
            <a:r>
              <a:rPr lang="en-US"/>
              <a:t>Actually, when you add salt to water, you raise the boiling temperature.  Water alone boils at 100ºC.  Water mixed with salt boils at over 101 ºC, allowing the pasta to cook faster.  This is known as temperature elevation: adding a substance to a liquid to raise the boiling temperature.</a:t>
            </a:r>
          </a:p>
        </p:txBody>
      </p:sp>
      <p:sp>
        <p:nvSpPr>
          <p:cNvPr id="64517" name="Text Box 5"/>
          <p:cNvSpPr txBox="1">
            <a:spLocks noChangeArrowheads="1"/>
          </p:cNvSpPr>
          <p:nvPr/>
        </p:nvSpPr>
        <p:spPr bwMode="auto">
          <a:xfrm>
            <a:off x="457200" y="5334000"/>
            <a:ext cx="55626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Adding a substance to a liquid can also lower the freezing temperature, known as temperature depression.</a:t>
            </a:r>
          </a:p>
        </p:txBody>
      </p:sp>
    </p:spTree>
    <p:extLst>
      <p:ext uri="{BB962C8B-B14F-4D97-AF65-F5344CB8AC3E}">
        <p14:creationId xmlns:p14="http://schemas.microsoft.com/office/powerpoint/2010/main" val="755870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831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1700" y="3009900"/>
            <a:ext cx="443230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0" name="Text Box 4"/>
          <p:cNvSpPr txBox="1">
            <a:spLocks noChangeArrowheads="1"/>
          </p:cNvSpPr>
          <p:nvPr/>
        </p:nvSpPr>
        <p:spPr bwMode="auto">
          <a:xfrm>
            <a:off x="0" y="3581400"/>
            <a:ext cx="4267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Boiling Point Elevation </a:t>
            </a:r>
          </a:p>
        </p:txBody>
      </p:sp>
      <p:sp>
        <p:nvSpPr>
          <p:cNvPr id="65541" name="Text Box 5"/>
          <p:cNvSpPr txBox="1">
            <a:spLocks noChangeArrowheads="1"/>
          </p:cNvSpPr>
          <p:nvPr/>
        </p:nvSpPr>
        <p:spPr bwMode="auto">
          <a:xfrm>
            <a:off x="5029200" y="2362200"/>
            <a:ext cx="4114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Freezing Point Depression</a:t>
            </a:r>
          </a:p>
        </p:txBody>
      </p:sp>
    </p:spTree>
    <p:extLst>
      <p:ext uri="{BB962C8B-B14F-4D97-AF65-F5344CB8AC3E}">
        <p14:creationId xmlns:p14="http://schemas.microsoft.com/office/powerpoint/2010/main" val="14398723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4400">
                <a:solidFill>
                  <a:schemeClr val="tx2"/>
                </a:solidFill>
              </a:rPr>
              <a:t>Temperature</a:t>
            </a:r>
          </a:p>
        </p:txBody>
      </p:sp>
      <p:sp>
        <p:nvSpPr>
          <p:cNvPr id="9219"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FontTx/>
              <a:buChar char="•"/>
            </a:pPr>
            <a:r>
              <a:rPr lang="en-US" sz="3200"/>
              <a:t>Science Definition: average kinetic energy</a:t>
            </a:r>
          </a:p>
          <a:p>
            <a:pPr marL="342900" indent="-342900" eaLnBrk="1" hangingPunct="1">
              <a:spcBef>
                <a:spcPct val="20000"/>
              </a:spcBef>
              <a:buFontTx/>
              <a:buChar char="•"/>
            </a:pPr>
            <a:r>
              <a:rPr lang="en-US" sz="3200"/>
              <a:t>Measures how hot or cold something is.</a:t>
            </a:r>
          </a:p>
          <a:p>
            <a:pPr marL="342900" indent="-342900" eaLnBrk="1" hangingPunct="1">
              <a:spcBef>
                <a:spcPct val="20000"/>
              </a:spcBef>
              <a:buFontTx/>
              <a:buChar char="•"/>
            </a:pPr>
            <a:r>
              <a:rPr lang="en-US" sz="3200"/>
              <a:t>Units: Celsius (˚C), Kelvin (K)</a:t>
            </a:r>
          </a:p>
          <a:p>
            <a:pPr marL="342900" indent="-342900" eaLnBrk="1" hangingPunct="1">
              <a:spcBef>
                <a:spcPct val="20000"/>
              </a:spcBef>
              <a:buFontTx/>
              <a:buChar char="•"/>
            </a:pPr>
            <a:endParaRPr lang="en-US" sz="3200"/>
          </a:p>
          <a:p>
            <a:pPr marL="342900" indent="-342900" eaLnBrk="1" hangingPunct="1">
              <a:spcBef>
                <a:spcPct val="20000"/>
              </a:spcBef>
            </a:pPr>
            <a:endParaRPr lang="en-US" sz="3200"/>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648200"/>
            <a:ext cx="158432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3962400"/>
            <a:ext cx="156368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4648200"/>
            <a:ext cx="1905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0716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4400">
                <a:solidFill>
                  <a:schemeClr val="tx2"/>
                </a:solidFill>
              </a:rPr>
              <a:t>Absolute Zero</a:t>
            </a:r>
          </a:p>
        </p:txBody>
      </p:sp>
      <p:sp>
        <p:nvSpPr>
          <p:cNvPr id="10243"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FontTx/>
              <a:buChar char="•"/>
            </a:pPr>
            <a:r>
              <a:rPr lang="en-US" sz="2400"/>
              <a:t>Temperature in which all particles stop moving.</a:t>
            </a:r>
          </a:p>
          <a:p>
            <a:pPr marL="342900" indent="-342900" eaLnBrk="1" hangingPunct="1">
              <a:spcBef>
                <a:spcPct val="20000"/>
              </a:spcBef>
              <a:buFontTx/>
              <a:buChar char="•"/>
            </a:pPr>
            <a:r>
              <a:rPr lang="en-US" sz="2400"/>
              <a:t>-273.15 ˚C </a:t>
            </a:r>
          </a:p>
          <a:p>
            <a:pPr marL="342900" indent="-342900" eaLnBrk="1" hangingPunct="1">
              <a:spcBef>
                <a:spcPct val="20000"/>
              </a:spcBef>
              <a:buFontTx/>
              <a:buChar char="•"/>
            </a:pPr>
            <a:r>
              <a:rPr lang="en-US" sz="2400"/>
              <a:t>Scientists have yet to attain this temperature.</a:t>
            </a:r>
          </a:p>
          <a:p>
            <a:pPr marL="342900" indent="-342900" eaLnBrk="1" hangingPunct="1">
              <a:spcBef>
                <a:spcPct val="20000"/>
              </a:spcBef>
              <a:buFontTx/>
              <a:buChar char="•"/>
            </a:pPr>
            <a:endParaRPr lang="en-US" sz="2400"/>
          </a:p>
          <a:p>
            <a:pPr marL="342900" indent="-342900" eaLnBrk="1" hangingPunct="1">
              <a:spcBef>
                <a:spcPct val="20000"/>
              </a:spcBef>
            </a:pPr>
            <a:endParaRPr lang="en-US" sz="2400"/>
          </a:p>
          <a:p>
            <a:pPr marL="342900" indent="-342900" eaLnBrk="1" hangingPunct="1">
              <a:spcBef>
                <a:spcPct val="20000"/>
              </a:spcBef>
              <a:buFontTx/>
              <a:buChar char="•"/>
            </a:pPr>
            <a:endParaRPr lang="en-US" sz="2400"/>
          </a:p>
          <a:p>
            <a:pPr marL="342900" indent="-342900" eaLnBrk="1" hangingPunct="1">
              <a:spcBef>
                <a:spcPct val="20000"/>
              </a:spcBef>
              <a:buFontTx/>
              <a:buChar char="•"/>
            </a:pPr>
            <a:endParaRPr lang="en-US" sz="2400"/>
          </a:p>
        </p:txBody>
      </p:sp>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3581400"/>
            <a:ext cx="287337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776663"/>
            <a:ext cx="2971800" cy="276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381000"/>
            <a:ext cx="25908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2498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ChangeArrowheads="1"/>
          </p:cNvSpPr>
          <p:nvPr/>
        </p:nvSpPr>
        <p:spPr bwMode="auto">
          <a:xfrm>
            <a:off x="393700" y="4572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4400">
                <a:solidFill>
                  <a:schemeClr val="tx2"/>
                </a:solidFill>
              </a:rPr>
              <a:t>Kelvin Scale</a:t>
            </a:r>
          </a:p>
        </p:txBody>
      </p:sp>
      <p:sp>
        <p:nvSpPr>
          <p:cNvPr id="11267" name="Rectangle 7"/>
          <p:cNvSpPr>
            <a:spLocks noChangeArrowheads="1"/>
          </p:cNvSpPr>
          <p:nvPr/>
        </p:nvSpPr>
        <p:spPr bwMode="auto">
          <a:xfrm>
            <a:off x="317500" y="1447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FontTx/>
              <a:buChar char="•"/>
            </a:pPr>
            <a:r>
              <a:rPr lang="en-US" sz="3200"/>
              <a:t>Used in science to measure temperature.</a:t>
            </a:r>
          </a:p>
          <a:p>
            <a:pPr marL="342900" indent="-342900" eaLnBrk="1" hangingPunct="1">
              <a:spcBef>
                <a:spcPct val="20000"/>
              </a:spcBef>
              <a:buFontTx/>
              <a:buChar char="•"/>
            </a:pPr>
            <a:r>
              <a:rPr lang="en-US" sz="3200"/>
              <a:t>Based on the concept of absolute zero.</a:t>
            </a:r>
          </a:p>
          <a:p>
            <a:pPr marL="342900" indent="-342900" eaLnBrk="1" hangingPunct="1">
              <a:spcBef>
                <a:spcPct val="20000"/>
              </a:spcBef>
              <a:buFontTx/>
              <a:buChar char="•"/>
            </a:pPr>
            <a:endParaRPr lang="en-US" sz="3200"/>
          </a:p>
          <a:p>
            <a:pPr marL="342900" indent="-342900" eaLnBrk="1" hangingPunct="1">
              <a:spcBef>
                <a:spcPct val="20000"/>
              </a:spcBef>
              <a:buFontTx/>
              <a:buChar char="•"/>
            </a:pPr>
            <a:r>
              <a:rPr lang="en-US" sz="3200"/>
              <a:t>There are no negative numbers.</a:t>
            </a:r>
          </a:p>
          <a:p>
            <a:pPr marL="342900" indent="-342900" eaLnBrk="1" hangingPunct="1">
              <a:spcBef>
                <a:spcPct val="20000"/>
              </a:spcBef>
              <a:buFontTx/>
              <a:buChar char="•"/>
            </a:pPr>
            <a:endParaRPr lang="en-US" sz="3200"/>
          </a:p>
          <a:p>
            <a:pPr marL="342900" indent="-342900" eaLnBrk="1" hangingPunct="1">
              <a:spcBef>
                <a:spcPct val="20000"/>
              </a:spcBef>
              <a:buFontTx/>
              <a:buChar char="•"/>
            </a:pPr>
            <a:r>
              <a:rPr lang="en-US" sz="3200"/>
              <a:t>Conversion:</a:t>
            </a:r>
          </a:p>
          <a:p>
            <a:pPr marL="342900" indent="-342900" eaLnBrk="1" hangingPunct="1">
              <a:spcBef>
                <a:spcPct val="20000"/>
              </a:spcBef>
            </a:pPr>
            <a:r>
              <a:rPr lang="en-US" sz="3200"/>
              <a:t>T</a:t>
            </a:r>
            <a:r>
              <a:rPr lang="en-US" sz="3200" baseline="-25000"/>
              <a:t>K</a:t>
            </a:r>
            <a:r>
              <a:rPr lang="en-US" sz="3200"/>
              <a:t> = (T</a:t>
            </a:r>
            <a:r>
              <a:rPr lang="en-US" sz="3200" baseline="-25000"/>
              <a:t>C</a:t>
            </a:r>
            <a:r>
              <a:rPr lang="en-US" sz="3200"/>
              <a:t> +273) K</a:t>
            </a:r>
          </a:p>
        </p:txBody>
      </p:sp>
      <p:pic>
        <p:nvPicPr>
          <p:cNvPr id="11268"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7700" y="3581400"/>
            <a:ext cx="2819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9930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n-US" sz="4400">
                <a:solidFill>
                  <a:schemeClr val="tx2"/>
                </a:solidFill>
              </a:rPr>
              <a:t>Convert me to Kelvin!</a:t>
            </a:r>
          </a:p>
        </p:txBody>
      </p:sp>
      <p:sp>
        <p:nvSpPr>
          <p:cNvPr id="12291"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eaLnBrk="1" hangingPunct="1">
              <a:spcBef>
                <a:spcPct val="20000"/>
              </a:spcBef>
              <a:buFontTx/>
              <a:buAutoNum type="arabicPeriod"/>
            </a:pPr>
            <a:r>
              <a:rPr lang="en-US" sz="3200"/>
              <a:t>35 C</a:t>
            </a:r>
          </a:p>
          <a:p>
            <a:pPr marL="609600" indent="-609600" eaLnBrk="1" hangingPunct="1">
              <a:spcBef>
                <a:spcPct val="20000"/>
              </a:spcBef>
              <a:buFontTx/>
              <a:buAutoNum type="arabicPeriod"/>
            </a:pPr>
            <a:r>
              <a:rPr lang="en-US" sz="3200"/>
              <a:t>100 C</a:t>
            </a:r>
          </a:p>
          <a:p>
            <a:pPr marL="609600" indent="-609600" eaLnBrk="1" hangingPunct="1">
              <a:spcBef>
                <a:spcPct val="20000"/>
              </a:spcBef>
              <a:buFontTx/>
              <a:buAutoNum type="arabicPeriod"/>
            </a:pPr>
            <a:r>
              <a:rPr lang="en-US" sz="3200"/>
              <a:t>-15 C</a:t>
            </a:r>
          </a:p>
          <a:p>
            <a:pPr marL="609600" indent="-609600" eaLnBrk="1" hangingPunct="1">
              <a:spcBef>
                <a:spcPct val="20000"/>
              </a:spcBef>
              <a:buFontTx/>
              <a:buAutoNum type="arabicPeriod"/>
            </a:pPr>
            <a:r>
              <a:rPr lang="en-US" sz="3200"/>
              <a:t>127 C</a:t>
            </a:r>
          </a:p>
          <a:p>
            <a:pPr marL="609600" indent="-609600" eaLnBrk="1" hangingPunct="1">
              <a:spcBef>
                <a:spcPct val="20000"/>
              </a:spcBef>
              <a:buFontTx/>
              <a:buAutoNum type="arabicPeriod"/>
            </a:pPr>
            <a:r>
              <a:rPr lang="en-US" sz="3200"/>
              <a:t>-23 C</a:t>
            </a:r>
          </a:p>
          <a:p>
            <a:pPr marL="609600" indent="-609600" eaLnBrk="1" hangingPunct="1">
              <a:spcBef>
                <a:spcPct val="20000"/>
              </a:spcBef>
            </a:pPr>
            <a:endParaRPr lang="en-US" sz="3200"/>
          </a:p>
        </p:txBody>
      </p:sp>
      <p:pic>
        <p:nvPicPr>
          <p:cNvPr id="12292" name="Picture 4" descr="j0078711                                                       0000EDFC HS 1-1 HD                      BFF3ED2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5200" y="0"/>
            <a:ext cx="785813"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0"/>
            <a:ext cx="652463"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6148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838200" indent="-838200" algn="ctr" eaLnBrk="1" hangingPunct="1"/>
            <a:r>
              <a:rPr lang="en-US" sz="4400">
                <a:solidFill>
                  <a:schemeClr val="tx2"/>
                </a:solidFill>
              </a:rPr>
              <a:t>Err… Change me back!</a:t>
            </a:r>
          </a:p>
        </p:txBody>
      </p:sp>
      <p:sp>
        <p:nvSpPr>
          <p:cNvPr id="13315"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eaLnBrk="1" hangingPunct="1">
              <a:spcBef>
                <a:spcPct val="20000"/>
              </a:spcBef>
              <a:buFontTx/>
              <a:buAutoNum type="arabicPeriod"/>
            </a:pPr>
            <a:r>
              <a:rPr lang="en-US" sz="3200"/>
              <a:t>273 K</a:t>
            </a:r>
          </a:p>
          <a:p>
            <a:pPr marL="609600" indent="-609600" eaLnBrk="1" hangingPunct="1">
              <a:spcBef>
                <a:spcPct val="20000"/>
              </a:spcBef>
              <a:buFontTx/>
              <a:buAutoNum type="arabicPeriod"/>
            </a:pPr>
            <a:r>
              <a:rPr lang="en-US" sz="3200"/>
              <a:t>146 K</a:t>
            </a:r>
          </a:p>
          <a:p>
            <a:pPr marL="609600" indent="-609600" eaLnBrk="1" hangingPunct="1">
              <a:spcBef>
                <a:spcPct val="20000"/>
              </a:spcBef>
              <a:buFontTx/>
              <a:buAutoNum type="arabicPeriod"/>
            </a:pPr>
            <a:r>
              <a:rPr lang="en-US" sz="3200"/>
              <a:t>47 K</a:t>
            </a:r>
          </a:p>
          <a:p>
            <a:pPr marL="609600" indent="-609600" eaLnBrk="1" hangingPunct="1">
              <a:spcBef>
                <a:spcPct val="20000"/>
              </a:spcBef>
              <a:buFontTx/>
              <a:buAutoNum type="arabicPeriod"/>
            </a:pPr>
            <a:r>
              <a:rPr lang="en-US" sz="3200"/>
              <a:t>89 K</a:t>
            </a:r>
          </a:p>
          <a:p>
            <a:pPr marL="609600" indent="-609600" eaLnBrk="1" hangingPunct="1">
              <a:spcBef>
                <a:spcPct val="20000"/>
              </a:spcBef>
              <a:buFontTx/>
              <a:buAutoNum type="arabicPeriod"/>
            </a:pPr>
            <a:r>
              <a:rPr lang="en-US" sz="3200"/>
              <a:t>0 K</a:t>
            </a:r>
          </a:p>
          <a:p>
            <a:pPr marL="609600" indent="-609600" eaLnBrk="1" hangingPunct="1">
              <a:spcBef>
                <a:spcPct val="20000"/>
              </a:spcBef>
              <a:buFontTx/>
              <a:buAutoNum type="arabicPeriod"/>
            </a:pPr>
            <a:endParaRPr lang="en-US" sz="3200"/>
          </a:p>
        </p:txBody>
      </p:sp>
      <p:pic>
        <p:nvPicPr>
          <p:cNvPr id="13316" name="Picture 4" descr="j0078622                                                       0000EDFC HS 1-1 HD                      BFF3ED2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2400" y="0"/>
            <a:ext cx="92075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j0078811                                                       0000EDFC HS 1-1 HD                      BFF3ED2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2514600"/>
            <a:ext cx="2895600" cy="270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6" descr="j0078703                                                       0000EDFC HS 1-1 HD                      BFF3ED2C:"/>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228600"/>
            <a:ext cx="96678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9142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4343400" y="228600"/>
            <a:ext cx="4267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sz="4000"/>
              <a:t>The Phase Diagram</a:t>
            </a:r>
          </a:p>
        </p:txBody>
      </p:sp>
      <p:pic>
        <p:nvPicPr>
          <p:cNvPr id="573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7432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8" name="Text Box 6"/>
          <p:cNvSpPr txBox="1">
            <a:spLocks noChangeArrowheads="1"/>
          </p:cNvSpPr>
          <p:nvPr/>
        </p:nvSpPr>
        <p:spPr bwMode="auto">
          <a:xfrm>
            <a:off x="3810000" y="1219200"/>
            <a:ext cx="5029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Shows the standard curve for the phases of any substance.  </a:t>
            </a:r>
          </a:p>
        </p:txBody>
      </p:sp>
      <p:sp>
        <p:nvSpPr>
          <p:cNvPr id="57349" name="Text Box 8"/>
          <p:cNvSpPr txBox="1">
            <a:spLocks noChangeArrowheads="1"/>
          </p:cNvSpPr>
          <p:nvPr/>
        </p:nvSpPr>
        <p:spPr bwMode="auto">
          <a:xfrm>
            <a:off x="0" y="0"/>
            <a:ext cx="3505200" cy="649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As pressure increases or the temperature decreases, the molecules are pushed together and the substance moves towards becoming a solid.  As the pressure decreases or the temperature increases, the molecules move farther apart and the substance moves towards becoming a gas.</a:t>
            </a:r>
          </a:p>
        </p:txBody>
      </p:sp>
    </p:spTree>
    <p:extLst>
      <p:ext uri="{BB962C8B-B14F-4D97-AF65-F5344CB8AC3E}">
        <p14:creationId xmlns:p14="http://schemas.microsoft.com/office/powerpoint/2010/main" val="3523716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708400"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1" name="Text Box 3"/>
          <p:cNvSpPr txBox="1">
            <a:spLocks noChangeArrowheads="1"/>
          </p:cNvSpPr>
          <p:nvPr/>
        </p:nvSpPr>
        <p:spPr bwMode="auto">
          <a:xfrm>
            <a:off x="3962400" y="0"/>
            <a:ext cx="48006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pPr>
              <a:spcBef>
                <a:spcPct val="50000"/>
              </a:spcBef>
            </a:pPr>
            <a:r>
              <a:rPr lang="en-US"/>
              <a:t>The triple point is the temperature and pressure at which all three phases of a substance can exist at the same time.  This point differs for each substance.</a:t>
            </a:r>
          </a:p>
        </p:txBody>
      </p:sp>
      <p:pic>
        <p:nvPicPr>
          <p:cNvPr id="5837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2603500"/>
            <a:ext cx="4940300" cy="425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5301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11713"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Text Box 3"/>
          <p:cNvSpPr txBox="1">
            <a:spLocks noChangeArrowheads="1"/>
          </p:cNvSpPr>
          <p:nvPr/>
        </p:nvSpPr>
        <p:spPr bwMode="auto">
          <a:xfrm>
            <a:off x="4648200" y="381000"/>
            <a:ext cx="4495800" cy="4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r>
              <a:rPr lang="en-US" sz="1800">
                <a:solidFill>
                  <a:srgbClr val="000000"/>
                </a:solidFill>
                <a:latin typeface="Lucida Grande" charset="0"/>
              </a:rPr>
              <a:t>At the left are two phase diagrams for water. On the lower graph we have specified the line for 1 atmosphere, and we can see that the point where this crosses the melting point line is 0ºC (273K), and the point where the 1 atmosphere line crosses the boiling point is 100ºC (373K). Note at the triple point of water, as long as the atmospheric pressure stays low, no matter what the temperature is, water sublimates from a solid to a gas. Remember this for future discussions on the possibility of liquid water on the surface of Mars, where the atmospheric pressure is 0.6% that of Earth's, or roughly 4.56 mm.</a:t>
            </a:r>
          </a:p>
        </p:txBody>
      </p:sp>
      <p:sp>
        <p:nvSpPr>
          <p:cNvPr id="59396" name="Text Box 4"/>
          <p:cNvSpPr txBox="1">
            <a:spLocks noChangeArrowheads="1"/>
          </p:cNvSpPr>
          <p:nvPr/>
        </p:nvSpPr>
        <p:spPr bwMode="auto">
          <a:xfrm>
            <a:off x="0" y="5788025"/>
            <a:ext cx="91440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r>
              <a:rPr lang="en-US" sz="1600">
                <a:solidFill>
                  <a:srgbClr val="000000"/>
                </a:solidFill>
                <a:latin typeface="Lucida Grande" charset="0"/>
              </a:rPr>
              <a:t>The melting curve of ice/water is very special. It has a negative slope due to the fact that when ice melts, the molar volume decreases. Ice actually melts at a lower temperature at higher pressures. (Think of how an ice skater glides along on her skates; the ice momentarily melts due to her weight, and then refreezes when the pressure is released.) </a:t>
            </a:r>
            <a:endParaRPr lang="en-US" sz="1600"/>
          </a:p>
        </p:txBody>
      </p:sp>
    </p:spTree>
    <p:extLst>
      <p:ext uri="{BB962C8B-B14F-4D97-AF65-F5344CB8AC3E}">
        <p14:creationId xmlns:p14="http://schemas.microsoft.com/office/powerpoint/2010/main" val="1700177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847</Words>
  <Application>Microsoft Macintosh PowerPoint</Application>
  <PresentationFormat>On-screen Show (4:3)</PresentationFormat>
  <Paragraphs>54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Chemistry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Chemistry</dc:title>
  <dc:creator>Rebekah Marchilena</dc:creator>
  <cp:lastModifiedBy>IT</cp:lastModifiedBy>
  <cp:revision>1</cp:revision>
  <dcterms:created xsi:type="dcterms:W3CDTF">2012-10-22T12:37:44Z</dcterms:created>
  <dcterms:modified xsi:type="dcterms:W3CDTF">2014-10-17T12:45:13Z</dcterms:modified>
</cp:coreProperties>
</file>